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60" r:id="rId6"/>
    <p:sldId id="261" r:id="rId7"/>
    <p:sldId id="262" r:id="rId8"/>
    <p:sldId id="259"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64C19A-AC5A-AB6D-7EE7-D1129E514A38}" v="119" dt="2025-09-09T16:23:18.345"/>
    <p1510:client id="{4D5C0B96-5B70-0B52-B348-E4C0711C2382}" v="2" dt="2025-09-10T06:47:04.298"/>
    <p1510:client id="{2B6D8059-7FBD-F400-BA02-AB381563B8C4}" v="3" dt="2025-09-09T19:21:21.759"/>
    <p1510:client id="{9C09D841-87B4-0DD3-1514-14EB4E638B13}" v="51" dt="2025-09-09T14:47:40.3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4665"/>
  </p:normalViewPr>
  <p:slideViewPr>
    <p:cSldViewPr snapToGrid="0">
      <p:cViewPr varScale="1">
        <p:scale>
          <a:sx n="120" d="100"/>
          <a:sy n="120" d="100"/>
        </p:scale>
        <p:origin x="2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1D7E3-66F5-EC29-7AD0-8CA8B2C783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DD165D0-078E-38CE-CB13-193438B1EE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BFDDED-010A-453D-A079-7A3BA97BD210}"/>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5" name="Footer Placeholder 4">
            <a:extLst>
              <a:ext uri="{FF2B5EF4-FFF2-40B4-BE49-F238E27FC236}">
                <a16:creationId xmlns:a16="http://schemas.microsoft.com/office/drawing/2014/main" id="{9789B585-833F-D4C0-580A-039581890A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98850A-0495-EF9E-D0F6-A33787A30DC0}"/>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1499286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75B9C-4D91-AC1D-C8C2-76A7C61886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FFBEEB-F935-117A-9957-1B034DACFA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FCA846-0D83-AA1E-03C6-9FB25E4C97C8}"/>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5" name="Footer Placeholder 4">
            <a:extLst>
              <a:ext uri="{FF2B5EF4-FFF2-40B4-BE49-F238E27FC236}">
                <a16:creationId xmlns:a16="http://schemas.microsoft.com/office/drawing/2014/main" id="{126F3481-5190-1DBF-033D-9E05822BD7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25D727-418B-A08A-61FC-C581CBF7C6C7}"/>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219734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450E1-5132-5128-14E8-D40DCDFD4B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A7A9021-9366-DC39-5149-B66ADB833B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DE5BB6-1FF9-ABDF-F29F-D76E9E18FE83}"/>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5" name="Footer Placeholder 4">
            <a:extLst>
              <a:ext uri="{FF2B5EF4-FFF2-40B4-BE49-F238E27FC236}">
                <a16:creationId xmlns:a16="http://schemas.microsoft.com/office/drawing/2014/main" id="{ED439F6D-A6FE-3971-A3A3-3F9586AFD2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455700-319B-0FFB-F2A8-31DC3215EAF0}"/>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2485593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CABAD-71C5-2E6B-842C-5C3C415D4E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38E71F-115C-55F9-0433-ED7A8F9291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B4AFDC-6A46-B235-2E94-7B915A56CE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F24AA3-887A-A955-A3B1-FA529FD7B2D5}"/>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6" name="Footer Placeholder 5">
            <a:extLst>
              <a:ext uri="{FF2B5EF4-FFF2-40B4-BE49-F238E27FC236}">
                <a16:creationId xmlns:a16="http://schemas.microsoft.com/office/drawing/2014/main" id="{DA9CE0F6-4A7F-EF0C-FBC2-E1890DBBC9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500055-E10F-E95D-AAEE-4DBFF805FBAC}"/>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2794791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36D74-796B-A439-33F9-D5694F49A9E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9FF4FA-D7B0-6808-C467-E0B15789C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219F3-C39A-DD38-0038-966D319E9C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D6FC503-59F4-A9BC-8FF7-8A8C2529E5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A99DE0-421B-AE85-EEF1-D5FA3DC132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4130759-8F6E-DFDB-109C-00FE47F8FD20}"/>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8" name="Footer Placeholder 7">
            <a:extLst>
              <a:ext uri="{FF2B5EF4-FFF2-40B4-BE49-F238E27FC236}">
                <a16:creationId xmlns:a16="http://schemas.microsoft.com/office/drawing/2014/main" id="{4CF757B8-2BC3-6CA2-1F25-F9EC13FBDCF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11B91D1-E85B-E175-D51D-68413BD32230}"/>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849937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67E8E-4716-1A13-B89B-2468F86C0F5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A0317FC-45E2-F65A-03A3-32570BC783B4}"/>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4" name="Footer Placeholder 3">
            <a:extLst>
              <a:ext uri="{FF2B5EF4-FFF2-40B4-BE49-F238E27FC236}">
                <a16:creationId xmlns:a16="http://schemas.microsoft.com/office/drawing/2014/main" id="{DB1B26AC-E305-66F5-750C-6883D1FE3DC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1029B45-FDA6-89BB-A2A3-358CB6E25B27}"/>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2383856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79581B-5BA3-92D2-4353-F557FC74F98F}"/>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3" name="Footer Placeholder 2">
            <a:extLst>
              <a:ext uri="{FF2B5EF4-FFF2-40B4-BE49-F238E27FC236}">
                <a16:creationId xmlns:a16="http://schemas.microsoft.com/office/drawing/2014/main" id="{06915868-9CE0-B99A-F5CA-CDE0A14DF63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9C1DCC8-10B9-030A-2E1F-3815138944C5}"/>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2911245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EE185-1007-A4C1-0F51-E6442FE641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332015-5612-D604-DCE1-192ED47696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1DE70E4-B4AE-9E43-ECB8-59ABA1FE5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FF6FA-52CF-DA08-2C87-8D28CC123A38}"/>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6" name="Footer Placeholder 5">
            <a:extLst>
              <a:ext uri="{FF2B5EF4-FFF2-40B4-BE49-F238E27FC236}">
                <a16:creationId xmlns:a16="http://schemas.microsoft.com/office/drawing/2014/main" id="{0C2620B6-B73A-4843-0ED3-4ECECF8D21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08F304-E4DC-AC4D-1E00-9DE1AD762E2C}"/>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3139944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F148-A9ED-47BA-B442-FE36D63722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05E860-CE2D-7FA8-2538-1F90419849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40F7920-0802-A4D5-F0A0-E7019E45FF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15E0D2-60A1-74A6-A53C-62EB450F241F}"/>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6" name="Footer Placeholder 5">
            <a:extLst>
              <a:ext uri="{FF2B5EF4-FFF2-40B4-BE49-F238E27FC236}">
                <a16:creationId xmlns:a16="http://schemas.microsoft.com/office/drawing/2014/main" id="{E1F970F6-CA71-1ED3-6F34-22BB708172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089F5B-00DB-AF14-5293-D364281E9DD0}"/>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749642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CBCF8-7CF4-66F3-8417-AD4D23FB9B2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CFF29B-7CAB-7EA6-2E59-F8A487594D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8D76BA-05B4-84D5-F0F2-138CADB181D4}"/>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5" name="Footer Placeholder 4">
            <a:extLst>
              <a:ext uri="{FF2B5EF4-FFF2-40B4-BE49-F238E27FC236}">
                <a16:creationId xmlns:a16="http://schemas.microsoft.com/office/drawing/2014/main" id="{74337A84-B191-857F-4181-193B7BAC0A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73F076-6A7B-8570-1B82-A3CD603B8CE1}"/>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3629275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527B0-9E10-0AF9-7C37-9F3AC8C5C4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C45954-46C2-BF26-6DF1-6EAF51F0D6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42BEF9-F146-57CF-A8DD-AB2F3805FEBB}"/>
              </a:ext>
            </a:extLst>
          </p:cNvPr>
          <p:cNvSpPr>
            <a:spLocks noGrp="1"/>
          </p:cNvSpPr>
          <p:nvPr>
            <p:ph type="dt" sz="half" idx="10"/>
          </p:nvPr>
        </p:nvSpPr>
        <p:spPr/>
        <p:txBody>
          <a:bodyPr/>
          <a:lstStyle/>
          <a:p>
            <a:fld id="{D5F91609-7203-4F60-9443-48E8DD62520B}" type="datetimeFigureOut">
              <a:rPr lang="en-GB" smtClean="0"/>
              <a:t>10/09/2026</a:t>
            </a:fld>
            <a:endParaRPr lang="en-GB"/>
          </a:p>
        </p:txBody>
      </p:sp>
      <p:sp>
        <p:nvSpPr>
          <p:cNvPr id="5" name="Footer Placeholder 4">
            <a:extLst>
              <a:ext uri="{FF2B5EF4-FFF2-40B4-BE49-F238E27FC236}">
                <a16:creationId xmlns:a16="http://schemas.microsoft.com/office/drawing/2014/main" id="{7B20B646-083C-B55D-82A8-A8A2F2095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11A89B-C27B-F876-0E2D-98E7675F53BA}"/>
              </a:ext>
            </a:extLst>
          </p:cNvPr>
          <p:cNvSpPr>
            <a:spLocks noGrp="1"/>
          </p:cNvSpPr>
          <p:nvPr>
            <p:ph type="sldNum" sz="quarter" idx="12"/>
          </p:nvPr>
        </p:nvSpPr>
        <p:spPr/>
        <p:txBody>
          <a:bodyPr/>
          <a:lstStyle/>
          <a:p>
            <a:fld id="{9724F183-4970-490F-A3AD-8EBB2D83B73C}" type="slidenum">
              <a:rPr lang="en-GB" smtClean="0"/>
              <a:t>‹#›</a:t>
            </a:fld>
            <a:endParaRPr lang="en-GB"/>
          </a:p>
        </p:txBody>
      </p:sp>
    </p:spTree>
    <p:extLst>
      <p:ext uri="{BB962C8B-B14F-4D97-AF65-F5344CB8AC3E}">
        <p14:creationId xmlns:p14="http://schemas.microsoft.com/office/powerpoint/2010/main" val="1549521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2C462A-6B37-1C47-64BE-E44D8E7089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097329-4FE3-0736-FF87-7D87E885EE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6B6946-DF94-F7C5-6F7B-D9AD3E1CE6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F91609-7203-4F60-9443-48E8DD62520B}" type="datetimeFigureOut">
              <a:rPr lang="en-GB" smtClean="0"/>
              <a:t>10/09/2026</a:t>
            </a:fld>
            <a:endParaRPr lang="en-GB"/>
          </a:p>
        </p:txBody>
      </p:sp>
      <p:sp>
        <p:nvSpPr>
          <p:cNvPr id="5" name="Footer Placeholder 4">
            <a:extLst>
              <a:ext uri="{FF2B5EF4-FFF2-40B4-BE49-F238E27FC236}">
                <a16:creationId xmlns:a16="http://schemas.microsoft.com/office/drawing/2014/main" id="{22F969B1-34A0-996D-7AE3-D1C640282A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B449B69-0C45-AA74-EE2A-8E518B0F29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24F183-4970-490F-A3AD-8EBB2D83B73C}" type="slidenum">
              <a:rPr lang="en-GB" smtClean="0"/>
              <a:t>‹#›</a:t>
            </a:fld>
            <a:endParaRPr lang="en-GB"/>
          </a:p>
        </p:txBody>
      </p:sp>
    </p:spTree>
    <p:extLst>
      <p:ext uri="{BB962C8B-B14F-4D97-AF65-F5344CB8AC3E}">
        <p14:creationId xmlns:p14="http://schemas.microsoft.com/office/powerpoint/2010/main" val="3230787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CEC1-9C9C-6BFC-15D5-4BA5E11C4D9D}"/>
              </a:ext>
            </a:extLst>
          </p:cNvPr>
          <p:cNvSpPr>
            <a:spLocks noGrp="1"/>
          </p:cNvSpPr>
          <p:nvPr>
            <p:ph type="ctrTitle"/>
          </p:nvPr>
        </p:nvSpPr>
        <p:spPr/>
        <p:txBody>
          <a:bodyPr/>
          <a:lstStyle/>
          <a:p>
            <a:r>
              <a:rPr lang="en-GB" dirty="0"/>
              <a:t>Y6 Parents’ Meeting</a:t>
            </a:r>
          </a:p>
        </p:txBody>
      </p:sp>
      <p:sp>
        <p:nvSpPr>
          <p:cNvPr id="3" name="Subtitle 2">
            <a:extLst>
              <a:ext uri="{FF2B5EF4-FFF2-40B4-BE49-F238E27FC236}">
                <a16:creationId xmlns:a16="http://schemas.microsoft.com/office/drawing/2014/main" id="{FFDC5F0F-2C96-1B4F-5C7D-E6223F4DD4D9}"/>
              </a:ext>
            </a:extLst>
          </p:cNvPr>
          <p:cNvSpPr>
            <a:spLocks noGrp="1"/>
          </p:cNvSpPr>
          <p:nvPr>
            <p:ph type="subTitle" idx="1"/>
          </p:nvPr>
        </p:nvSpPr>
        <p:spPr/>
        <p:txBody>
          <a:bodyPr/>
          <a:lstStyle/>
          <a:p>
            <a:r>
              <a:rPr lang="en-GB" dirty="0"/>
              <a:t>9.9.26</a:t>
            </a:r>
          </a:p>
        </p:txBody>
      </p:sp>
      <p:pic>
        <p:nvPicPr>
          <p:cNvPr id="4" name="Picture 3" descr="A logo with a cross on it&#10;&#10;Description automatically generated">
            <a:extLst>
              <a:ext uri="{FF2B5EF4-FFF2-40B4-BE49-F238E27FC236}">
                <a16:creationId xmlns:a16="http://schemas.microsoft.com/office/drawing/2014/main" id="{E415C06A-CC91-4FBB-F256-4DA2347516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9705" y="0"/>
            <a:ext cx="582295" cy="605790"/>
          </a:xfrm>
          <a:prstGeom prst="rect">
            <a:avLst/>
          </a:prstGeom>
        </p:spPr>
      </p:pic>
      <p:pic>
        <p:nvPicPr>
          <p:cNvPr id="5" name="Picture 4" descr="A logo with a cross on it&#10;&#10;Description automatically generated">
            <a:extLst>
              <a:ext uri="{FF2B5EF4-FFF2-40B4-BE49-F238E27FC236}">
                <a16:creationId xmlns:a16="http://schemas.microsoft.com/office/drawing/2014/main" id="{8474F296-3E2C-63C5-7091-7C455E7E8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359"/>
            <a:ext cx="582295" cy="605790"/>
          </a:xfrm>
          <a:prstGeom prst="rect">
            <a:avLst/>
          </a:prstGeom>
        </p:spPr>
      </p:pic>
    </p:spTree>
    <p:extLst>
      <p:ext uri="{BB962C8B-B14F-4D97-AF65-F5344CB8AC3E}">
        <p14:creationId xmlns:p14="http://schemas.microsoft.com/office/powerpoint/2010/main" val="4069004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AB30B-6229-76C7-71A8-FAF2DBB2D207}"/>
              </a:ext>
            </a:extLst>
          </p:cNvPr>
          <p:cNvSpPr>
            <a:spLocks noGrp="1"/>
          </p:cNvSpPr>
          <p:nvPr>
            <p:ph type="title"/>
          </p:nvPr>
        </p:nvSpPr>
        <p:spPr/>
        <p:txBody>
          <a:bodyPr/>
          <a:lstStyle/>
          <a:p>
            <a:r>
              <a:rPr lang="en-GB" dirty="0"/>
              <a:t>Timetable</a:t>
            </a:r>
          </a:p>
        </p:txBody>
      </p:sp>
      <p:pic>
        <p:nvPicPr>
          <p:cNvPr id="4" name="Picture 3" descr="A logo with a cross on it&#10;&#10;Description automatically generated">
            <a:extLst>
              <a:ext uri="{FF2B5EF4-FFF2-40B4-BE49-F238E27FC236}">
                <a16:creationId xmlns:a16="http://schemas.microsoft.com/office/drawing/2014/main" id="{1CE2B357-BAAD-9061-DE85-70FC866B2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9705" y="0"/>
            <a:ext cx="582295" cy="605790"/>
          </a:xfrm>
          <a:prstGeom prst="rect">
            <a:avLst/>
          </a:prstGeom>
        </p:spPr>
      </p:pic>
      <p:pic>
        <p:nvPicPr>
          <p:cNvPr id="5" name="Picture 4" descr="A logo with a cross on it&#10;&#10;Description automatically generated">
            <a:extLst>
              <a:ext uri="{FF2B5EF4-FFF2-40B4-BE49-F238E27FC236}">
                <a16:creationId xmlns:a16="http://schemas.microsoft.com/office/drawing/2014/main" id="{F5B672F4-EEAD-6E6E-393D-F2DA165CEC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359"/>
            <a:ext cx="582295" cy="605790"/>
          </a:xfrm>
          <a:prstGeom prst="rect">
            <a:avLst/>
          </a:prstGeom>
        </p:spPr>
      </p:pic>
      <p:sp>
        <p:nvSpPr>
          <p:cNvPr id="8" name="TextBox 7">
            <a:extLst>
              <a:ext uri="{FF2B5EF4-FFF2-40B4-BE49-F238E27FC236}">
                <a16:creationId xmlns:a16="http://schemas.microsoft.com/office/drawing/2014/main" id="{89151207-2EA2-BD7D-9D22-E07A59B2BB74}"/>
              </a:ext>
            </a:extLst>
          </p:cNvPr>
          <p:cNvSpPr txBox="1"/>
          <p:nvPr/>
        </p:nvSpPr>
        <p:spPr>
          <a:xfrm>
            <a:off x="9061628" y="1408430"/>
            <a:ext cx="2705126" cy="2585323"/>
          </a:xfrm>
          <a:prstGeom prst="rect">
            <a:avLst/>
          </a:prstGeom>
          <a:noFill/>
        </p:spPr>
        <p:txBody>
          <a:bodyPr wrap="square" rtlCol="0">
            <a:spAutoFit/>
          </a:bodyPr>
          <a:lstStyle/>
          <a:p>
            <a:r>
              <a:rPr lang="en-GB" dirty="0"/>
              <a:t>Roughly the same subject time allocations as previous years.</a:t>
            </a:r>
          </a:p>
          <a:p>
            <a:endParaRPr lang="en-GB" dirty="0"/>
          </a:p>
          <a:p>
            <a:r>
              <a:rPr lang="en-GB" dirty="0"/>
              <a:t>Mrs Savage Tue pm</a:t>
            </a:r>
          </a:p>
          <a:p>
            <a:endParaRPr lang="en-GB" dirty="0"/>
          </a:p>
          <a:p>
            <a:r>
              <a:rPr lang="en-GB" dirty="0"/>
              <a:t>Additional slot for work with buddies/nursery on Monday afternoons</a:t>
            </a:r>
          </a:p>
        </p:txBody>
      </p:sp>
      <p:sp>
        <p:nvSpPr>
          <p:cNvPr id="6" name="Content Placeholder 5">
            <a:extLst>
              <a:ext uri="{FF2B5EF4-FFF2-40B4-BE49-F238E27FC236}">
                <a16:creationId xmlns:a16="http://schemas.microsoft.com/office/drawing/2014/main" id="{02B0DC31-E01C-2632-D26E-FB25C518EA88}"/>
              </a:ext>
            </a:extLst>
          </p:cNvPr>
          <p:cNvSpPr>
            <a:spLocks noGrp="1"/>
          </p:cNvSpPr>
          <p:nvPr>
            <p:ph idx="1"/>
          </p:nvPr>
        </p:nvSpPr>
        <p:spPr/>
        <p:txBody>
          <a:bodyPr/>
          <a:lstStyle/>
          <a:p>
            <a:r>
              <a:rPr lang="en-US" dirty="0"/>
              <a:t>s</a:t>
            </a:r>
          </a:p>
        </p:txBody>
      </p:sp>
      <p:pic>
        <p:nvPicPr>
          <p:cNvPr id="9" name="Picture 8">
            <a:extLst>
              <a:ext uri="{FF2B5EF4-FFF2-40B4-BE49-F238E27FC236}">
                <a16:creationId xmlns:a16="http://schemas.microsoft.com/office/drawing/2014/main" id="{7EC4AEE1-B7D5-B0C2-0B12-D110E7E7D03A}"/>
              </a:ext>
            </a:extLst>
          </p:cNvPr>
          <p:cNvPicPr>
            <a:picLocks noChangeAspect="1"/>
          </p:cNvPicPr>
          <p:nvPr/>
        </p:nvPicPr>
        <p:blipFill>
          <a:blip r:embed="rId3"/>
          <a:stretch>
            <a:fillRect/>
          </a:stretch>
        </p:blipFill>
        <p:spPr>
          <a:xfrm>
            <a:off x="425246" y="1576499"/>
            <a:ext cx="7772400" cy="4834507"/>
          </a:xfrm>
          <a:prstGeom prst="rect">
            <a:avLst/>
          </a:prstGeom>
        </p:spPr>
      </p:pic>
    </p:spTree>
    <p:extLst>
      <p:ext uri="{BB962C8B-B14F-4D97-AF65-F5344CB8AC3E}">
        <p14:creationId xmlns:p14="http://schemas.microsoft.com/office/powerpoint/2010/main" val="2233222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59BE-CF9B-5E3E-56CD-19E30B516173}"/>
              </a:ext>
            </a:extLst>
          </p:cNvPr>
          <p:cNvSpPr>
            <a:spLocks noGrp="1"/>
          </p:cNvSpPr>
          <p:nvPr>
            <p:ph type="title"/>
          </p:nvPr>
        </p:nvSpPr>
        <p:spPr/>
        <p:txBody>
          <a:bodyPr/>
          <a:lstStyle/>
          <a:p>
            <a:r>
              <a:rPr lang="en-GB" dirty="0"/>
              <a:t>Buddies/nursery</a:t>
            </a:r>
          </a:p>
        </p:txBody>
      </p:sp>
      <p:sp>
        <p:nvSpPr>
          <p:cNvPr id="3" name="Content Placeholder 2">
            <a:extLst>
              <a:ext uri="{FF2B5EF4-FFF2-40B4-BE49-F238E27FC236}">
                <a16:creationId xmlns:a16="http://schemas.microsoft.com/office/drawing/2014/main" id="{A0E0D678-89BC-0D48-18BB-DBA6421CC289}"/>
              </a:ext>
            </a:extLst>
          </p:cNvPr>
          <p:cNvSpPr>
            <a:spLocks noGrp="1"/>
          </p:cNvSpPr>
          <p:nvPr>
            <p:ph idx="1"/>
          </p:nvPr>
        </p:nvSpPr>
        <p:spPr/>
        <p:txBody>
          <a:bodyPr vert="horz" lIns="91440" tIns="45720" rIns="91440" bIns="45720" rtlCol="0" anchor="t">
            <a:normAutofit/>
          </a:bodyPr>
          <a:lstStyle/>
          <a:p>
            <a:r>
              <a:rPr lang="en-GB" dirty="0"/>
              <a:t>Each child has a buddy – but there’s 31 of us and substantially less of them, so we are sharing. </a:t>
            </a:r>
          </a:p>
          <a:p>
            <a:r>
              <a:rPr lang="en-GB" dirty="0"/>
              <a:t>We started the nursery visits last year – this seemed to be popular and positive for both our children and Nature Trail’s, so we </a:t>
            </a:r>
            <a:r>
              <a:rPr lang="en-GB" dirty="0" err="1"/>
              <a:t>arel</a:t>
            </a:r>
            <a:r>
              <a:rPr lang="en-GB" dirty="0"/>
              <a:t> continuing it this year. </a:t>
            </a:r>
          </a:p>
          <a:p>
            <a:r>
              <a:rPr lang="en-GB" dirty="0"/>
              <a:t>Each Monday, children will visit their buddies. Each week, they will have a different activity or job to do. </a:t>
            </a:r>
          </a:p>
          <a:p>
            <a:r>
              <a:rPr lang="en-GB" dirty="0"/>
              <a:t>Nursery visits will be on a rota and children will go roughly every 6 weeks. </a:t>
            </a:r>
          </a:p>
        </p:txBody>
      </p:sp>
    </p:spTree>
    <p:extLst>
      <p:ext uri="{BB962C8B-B14F-4D97-AF65-F5344CB8AC3E}">
        <p14:creationId xmlns:p14="http://schemas.microsoft.com/office/powerpoint/2010/main" val="2852122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939DF99-B3EC-28AD-45DC-25FD9B9C01FD}"/>
              </a:ext>
            </a:extLst>
          </p:cNvPr>
          <p:cNvSpPr>
            <a:spLocks noGrp="1"/>
          </p:cNvSpPr>
          <p:nvPr>
            <p:ph type="title"/>
          </p:nvPr>
        </p:nvSpPr>
        <p:spPr>
          <a:xfrm>
            <a:off x="6412091" y="501651"/>
            <a:ext cx="4395340" cy="1716255"/>
          </a:xfrm>
        </p:spPr>
        <p:txBody>
          <a:bodyPr anchor="b">
            <a:normAutofit/>
          </a:bodyPr>
          <a:lstStyle/>
          <a:p>
            <a:r>
              <a:rPr lang="en-GB" sz="5600" dirty="0"/>
              <a:t>The overall year</a:t>
            </a:r>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E657026-D0BA-9601-3E3F-E90F23EC75D7}"/>
              </a:ext>
            </a:extLst>
          </p:cNvPr>
          <p:cNvPicPr>
            <a:picLocks noChangeAspect="1"/>
          </p:cNvPicPr>
          <p:nvPr/>
        </p:nvPicPr>
        <p:blipFill>
          <a:blip r:embed="rId2"/>
          <a:stretch>
            <a:fillRect/>
          </a:stretch>
        </p:blipFill>
        <p:spPr>
          <a:xfrm>
            <a:off x="378539" y="299509"/>
            <a:ext cx="5022833" cy="6258983"/>
          </a:xfrm>
          <a:prstGeom prst="rect">
            <a:avLst/>
          </a:prstGeom>
        </p:spPr>
      </p:pic>
      <p:sp>
        <p:nvSpPr>
          <p:cNvPr id="3" name="Content Placeholder 2">
            <a:extLst>
              <a:ext uri="{FF2B5EF4-FFF2-40B4-BE49-F238E27FC236}">
                <a16:creationId xmlns:a16="http://schemas.microsoft.com/office/drawing/2014/main" id="{5A69FAB7-C158-CC26-AFAF-28CB7BBE5F82}"/>
              </a:ext>
            </a:extLst>
          </p:cNvPr>
          <p:cNvSpPr>
            <a:spLocks noGrp="1"/>
          </p:cNvSpPr>
          <p:nvPr>
            <p:ph idx="1"/>
          </p:nvPr>
        </p:nvSpPr>
        <p:spPr>
          <a:xfrm>
            <a:off x="6392583" y="2645922"/>
            <a:ext cx="4434721" cy="3710427"/>
          </a:xfrm>
        </p:spPr>
        <p:txBody>
          <a:bodyPr anchor="t">
            <a:normAutofit/>
          </a:bodyPr>
          <a:lstStyle/>
          <a:p>
            <a:r>
              <a:rPr lang="en-GB" sz="2000" dirty="0">
                <a:solidFill>
                  <a:schemeClr val="tx1">
                    <a:alpha val="80000"/>
                  </a:schemeClr>
                </a:solidFill>
              </a:rPr>
              <a:t>Emailed out on during the first week with the newsletter. </a:t>
            </a:r>
          </a:p>
          <a:p>
            <a:r>
              <a:rPr lang="en-GB" sz="2000" dirty="0">
                <a:solidFill>
                  <a:schemeClr val="tx1">
                    <a:alpha val="80000"/>
                  </a:schemeClr>
                </a:solidFill>
              </a:rPr>
              <a:t>This  is what we know currently but as you will be aware the school calendar fills up as we move through the year so keep an eye on the newsletter and website for more updates.</a:t>
            </a:r>
          </a:p>
          <a:p>
            <a:endParaRPr lang="en-GB" sz="2000" dirty="0">
              <a:solidFill>
                <a:schemeClr val="tx1">
                  <a:alpha val="80000"/>
                </a:schemeClr>
              </a:solidFill>
            </a:endParaRPr>
          </a:p>
          <a:p>
            <a:r>
              <a:rPr lang="en-GB" sz="2000" dirty="0">
                <a:solidFill>
                  <a:schemeClr val="tx1">
                    <a:alpha val="80000"/>
                  </a:schemeClr>
                </a:solidFill>
              </a:rPr>
              <a:t>One for your diaries…</a:t>
            </a:r>
          </a:p>
          <a:p>
            <a:pPr marL="0" indent="0">
              <a:buNone/>
            </a:pPr>
            <a:r>
              <a:rPr lang="en-GB" sz="2000" dirty="0">
                <a:solidFill>
                  <a:schemeClr val="tx1">
                    <a:alpha val="80000"/>
                  </a:schemeClr>
                </a:solidFill>
              </a:rPr>
              <a:t>Y6 Class Worship- 2</a:t>
            </a:r>
            <a:r>
              <a:rPr lang="en-GB" sz="2000" baseline="30000" dirty="0">
                <a:solidFill>
                  <a:schemeClr val="tx1">
                    <a:alpha val="80000"/>
                  </a:schemeClr>
                </a:solidFill>
              </a:rPr>
              <a:t>nd</a:t>
            </a:r>
            <a:r>
              <a:rPr lang="en-GB" sz="2000" dirty="0">
                <a:solidFill>
                  <a:schemeClr val="tx1">
                    <a:alpha val="80000"/>
                  </a:schemeClr>
                </a:solidFill>
              </a:rPr>
              <a:t> Oct</a:t>
            </a:r>
          </a:p>
          <a:p>
            <a:endParaRPr lang="en-GB" sz="2000" dirty="0">
              <a:solidFill>
                <a:schemeClr val="tx1">
                  <a:alpha val="80000"/>
                </a:schemeClr>
              </a:solidFill>
            </a:endParaRPr>
          </a:p>
        </p:txBody>
      </p:sp>
      <p:cxnSp>
        <p:nvCxnSpPr>
          <p:cNvPr id="14" name="Straight Connector 1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788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CDB7E-452B-7407-9F32-4C5D49887F4F}"/>
              </a:ext>
            </a:extLst>
          </p:cNvPr>
          <p:cNvSpPr>
            <a:spLocks noGrp="1"/>
          </p:cNvSpPr>
          <p:nvPr>
            <p:ph type="title"/>
          </p:nvPr>
        </p:nvSpPr>
        <p:spPr/>
        <p:txBody>
          <a:bodyPr/>
          <a:lstStyle/>
          <a:p>
            <a:r>
              <a:rPr lang="en-GB" dirty="0"/>
              <a:t>SATS</a:t>
            </a:r>
          </a:p>
        </p:txBody>
      </p:sp>
      <p:sp>
        <p:nvSpPr>
          <p:cNvPr id="3" name="Content Placeholder 2">
            <a:extLst>
              <a:ext uri="{FF2B5EF4-FFF2-40B4-BE49-F238E27FC236}">
                <a16:creationId xmlns:a16="http://schemas.microsoft.com/office/drawing/2014/main" id="{963DE3BE-82DB-3E7F-6FF9-8E65F59BC3B1}"/>
              </a:ext>
            </a:extLst>
          </p:cNvPr>
          <p:cNvSpPr>
            <a:spLocks noGrp="1"/>
          </p:cNvSpPr>
          <p:nvPr>
            <p:ph idx="1"/>
          </p:nvPr>
        </p:nvSpPr>
        <p:spPr/>
        <p:txBody>
          <a:bodyPr>
            <a:normAutofit lnSpcReduction="10000"/>
          </a:bodyPr>
          <a:lstStyle/>
          <a:p>
            <a:r>
              <a:rPr lang="en-GB" dirty="0"/>
              <a:t>External examinations</a:t>
            </a:r>
          </a:p>
          <a:p>
            <a:r>
              <a:rPr lang="en-GB" dirty="0"/>
              <a:t>Children assessed in Reading, Writing, Mathematics and Grammar, Punctuation and Spelling (GPS)</a:t>
            </a:r>
          </a:p>
          <a:p>
            <a:r>
              <a:rPr lang="en-GB" dirty="0"/>
              <a:t>We will have a parents’ meeting in February as they get nearer</a:t>
            </a:r>
          </a:p>
          <a:p>
            <a:r>
              <a:rPr lang="en-GB" dirty="0"/>
              <a:t>We will be practising SATs-style questions in small doses throughout the year</a:t>
            </a:r>
          </a:p>
          <a:p>
            <a:r>
              <a:rPr lang="en-GB" dirty="0"/>
              <a:t>We do NOT want them to completely dominate the last year of school! While we will do everything we can to promote the best outcomes for all children, we also want them to have a broad curriculum and a positive final year of primary.</a:t>
            </a:r>
          </a:p>
        </p:txBody>
      </p:sp>
    </p:spTree>
    <p:extLst>
      <p:ext uri="{BB962C8B-B14F-4D97-AF65-F5344CB8AC3E}">
        <p14:creationId xmlns:p14="http://schemas.microsoft.com/office/powerpoint/2010/main" val="3127573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83A1F-3F5B-3698-8D68-C91F9E7842C4}"/>
              </a:ext>
            </a:extLst>
          </p:cNvPr>
          <p:cNvSpPr>
            <a:spLocks noGrp="1"/>
          </p:cNvSpPr>
          <p:nvPr>
            <p:ph type="title"/>
          </p:nvPr>
        </p:nvSpPr>
        <p:spPr/>
        <p:txBody>
          <a:bodyPr/>
          <a:lstStyle/>
          <a:p>
            <a:r>
              <a:rPr lang="en-GB" dirty="0"/>
              <a:t>Boosters</a:t>
            </a:r>
          </a:p>
        </p:txBody>
      </p:sp>
      <p:sp>
        <p:nvSpPr>
          <p:cNvPr id="3" name="Content Placeholder 2">
            <a:extLst>
              <a:ext uri="{FF2B5EF4-FFF2-40B4-BE49-F238E27FC236}">
                <a16:creationId xmlns:a16="http://schemas.microsoft.com/office/drawing/2014/main" id="{BF1E53EE-72EE-FFEE-D814-5DDD59068850}"/>
              </a:ext>
            </a:extLst>
          </p:cNvPr>
          <p:cNvSpPr>
            <a:spLocks noGrp="1"/>
          </p:cNvSpPr>
          <p:nvPr>
            <p:ph idx="1"/>
          </p:nvPr>
        </p:nvSpPr>
        <p:spPr/>
        <p:txBody>
          <a:bodyPr/>
          <a:lstStyle/>
          <a:p>
            <a:r>
              <a:rPr lang="en-GB" dirty="0"/>
              <a:t>Every child will be offered a session – some will be before school, some after, some during. This will depend on staffing availability and how the children are grouped.</a:t>
            </a:r>
          </a:p>
          <a:p>
            <a:r>
              <a:rPr lang="en-GB" dirty="0"/>
              <a:t>These will target certain topics/areas and will be informed by the mock SATs we do in school.</a:t>
            </a:r>
          </a:p>
          <a:p>
            <a:r>
              <a:rPr lang="en-GB" dirty="0"/>
              <a:t>They are not mandatory.</a:t>
            </a:r>
          </a:p>
        </p:txBody>
      </p:sp>
    </p:spTree>
    <p:extLst>
      <p:ext uri="{BB962C8B-B14F-4D97-AF65-F5344CB8AC3E}">
        <p14:creationId xmlns:p14="http://schemas.microsoft.com/office/powerpoint/2010/main" val="2863947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8D9C-2F55-B667-32B0-5F58EF4F553F}"/>
              </a:ext>
            </a:extLst>
          </p:cNvPr>
          <p:cNvSpPr>
            <a:spLocks noGrp="1"/>
          </p:cNvSpPr>
          <p:nvPr>
            <p:ph type="title"/>
          </p:nvPr>
        </p:nvSpPr>
        <p:spPr/>
        <p:txBody>
          <a:bodyPr/>
          <a:lstStyle/>
          <a:p>
            <a:r>
              <a:rPr lang="en-GB" dirty="0"/>
              <a:t>Homework</a:t>
            </a:r>
          </a:p>
        </p:txBody>
      </p:sp>
      <p:sp>
        <p:nvSpPr>
          <p:cNvPr id="3" name="Content Placeholder 2">
            <a:extLst>
              <a:ext uri="{FF2B5EF4-FFF2-40B4-BE49-F238E27FC236}">
                <a16:creationId xmlns:a16="http://schemas.microsoft.com/office/drawing/2014/main" id="{D6CBD723-1975-EBCC-254B-885725734920}"/>
              </a:ext>
            </a:extLst>
          </p:cNvPr>
          <p:cNvSpPr>
            <a:spLocks noGrp="1"/>
          </p:cNvSpPr>
          <p:nvPr>
            <p:ph idx="1"/>
          </p:nvPr>
        </p:nvSpPr>
        <p:spPr/>
        <p:txBody>
          <a:bodyPr/>
          <a:lstStyle/>
          <a:p>
            <a:r>
              <a:rPr lang="en-GB" dirty="0"/>
              <a:t>Y6 will complete the CGP study books. </a:t>
            </a:r>
          </a:p>
          <a:p>
            <a:r>
              <a:rPr lang="en-GB" dirty="0"/>
              <a:t>These will be starting soon.</a:t>
            </a:r>
          </a:p>
          <a:p>
            <a:r>
              <a:rPr lang="en-GB" dirty="0"/>
              <a:t>Each week, children will be asked to complete a task in each book</a:t>
            </a:r>
          </a:p>
          <a:p>
            <a:r>
              <a:rPr lang="en-GB" dirty="0"/>
              <a:t>These will be marked together in class on a Friday</a:t>
            </a:r>
          </a:p>
        </p:txBody>
      </p:sp>
    </p:spTree>
    <p:extLst>
      <p:ext uri="{BB962C8B-B14F-4D97-AF65-F5344CB8AC3E}">
        <p14:creationId xmlns:p14="http://schemas.microsoft.com/office/powerpoint/2010/main" val="4064807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EE87-23EC-1303-7FC8-1A8C2B331E2B}"/>
              </a:ext>
            </a:extLst>
          </p:cNvPr>
          <p:cNvSpPr>
            <a:spLocks noGrp="1"/>
          </p:cNvSpPr>
          <p:nvPr>
            <p:ph type="title"/>
          </p:nvPr>
        </p:nvSpPr>
        <p:spPr/>
        <p:txBody>
          <a:bodyPr/>
          <a:lstStyle/>
          <a:p>
            <a:r>
              <a:rPr lang="en-GB" dirty="0"/>
              <a:t>Residential </a:t>
            </a:r>
            <a:r>
              <a:rPr lang="en-GB"/>
              <a:t>– Robinwood</a:t>
            </a:r>
            <a:endParaRPr lang="en-GB" dirty="0"/>
          </a:p>
        </p:txBody>
      </p:sp>
      <p:sp>
        <p:nvSpPr>
          <p:cNvPr id="3" name="Content Placeholder 2">
            <a:extLst>
              <a:ext uri="{FF2B5EF4-FFF2-40B4-BE49-F238E27FC236}">
                <a16:creationId xmlns:a16="http://schemas.microsoft.com/office/drawing/2014/main" id="{1D01495D-DB04-0751-BA16-A542161869CA}"/>
              </a:ext>
            </a:extLst>
          </p:cNvPr>
          <p:cNvSpPr>
            <a:spLocks noGrp="1"/>
          </p:cNvSpPr>
          <p:nvPr>
            <p:ph idx="1"/>
          </p:nvPr>
        </p:nvSpPr>
        <p:spPr/>
        <p:txBody>
          <a:bodyPr vert="horz" lIns="91440" tIns="45720" rIns="91440" bIns="45720" rtlCol="0" anchor="t">
            <a:normAutofit fontScale="92500" lnSpcReduction="10000"/>
          </a:bodyPr>
          <a:lstStyle/>
          <a:p>
            <a:r>
              <a:rPr lang="en-GB" dirty="0"/>
              <a:t>This will be a first for me in NOVEMBER!</a:t>
            </a:r>
          </a:p>
          <a:p>
            <a:r>
              <a:rPr lang="en-GB" dirty="0"/>
              <a:t>Scarily, I went there on my own Year 6 residential.</a:t>
            </a:r>
          </a:p>
          <a:p>
            <a:r>
              <a:rPr lang="en-GB" dirty="0"/>
              <a:t>According to last year’s Year 6, it:</a:t>
            </a:r>
          </a:p>
          <a:p>
            <a:pPr lvl="1"/>
            <a:r>
              <a:rPr lang="en-GB" dirty="0"/>
              <a:t>Is “Well good.”</a:t>
            </a:r>
          </a:p>
          <a:p>
            <a:pPr lvl="1"/>
            <a:r>
              <a:rPr lang="en-GB" dirty="0"/>
              <a:t>Is “Way better than that place you took us.”</a:t>
            </a:r>
          </a:p>
          <a:p>
            <a:pPr lvl="1"/>
            <a:r>
              <a:rPr lang="en-GB" dirty="0"/>
              <a:t>Has “proper food.”</a:t>
            </a:r>
          </a:p>
          <a:p>
            <a:pPr lvl="1"/>
            <a:r>
              <a:rPr lang="en-GB" dirty="0"/>
              <a:t>Allows you to “Do well fun stuff, like loads more than that other place, we loved it.”</a:t>
            </a:r>
          </a:p>
          <a:p>
            <a:pPr marL="457200" lvl="1" indent="0">
              <a:buNone/>
            </a:pPr>
            <a:r>
              <a:rPr lang="en-GB" dirty="0"/>
              <a:t>And Mrs Owen said 'The food is delicious; the children are excited and loud on day one and then exhausted and ready for bed early on day two!</a:t>
            </a:r>
          </a:p>
          <a:p>
            <a:r>
              <a:rPr lang="en-GB" dirty="0"/>
              <a:t>In pack - (sample?) menu, parents info, child code of conduct, packing suggestions, what activities develop, etc.</a:t>
            </a:r>
          </a:p>
          <a:p>
            <a:endParaRPr lang="en-GB" dirty="0"/>
          </a:p>
        </p:txBody>
      </p:sp>
    </p:spTree>
    <p:extLst>
      <p:ext uri="{BB962C8B-B14F-4D97-AF65-F5344CB8AC3E}">
        <p14:creationId xmlns:p14="http://schemas.microsoft.com/office/powerpoint/2010/main" val="289080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49111-7896-AC63-16D8-9A23C50BEE74}"/>
              </a:ext>
            </a:extLst>
          </p:cNvPr>
          <p:cNvSpPr>
            <a:spLocks noGrp="1"/>
          </p:cNvSpPr>
          <p:nvPr>
            <p:ph type="title"/>
          </p:nvPr>
        </p:nvSpPr>
        <p:spPr/>
        <p:txBody>
          <a:bodyPr/>
          <a:lstStyle/>
          <a:p>
            <a:r>
              <a:rPr lang="en-GB" dirty="0"/>
              <a:t>Performance</a:t>
            </a:r>
          </a:p>
        </p:txBody>
      </p:sp>
      <p:sp>
        <p:nvSpPr>
          <p:cNvPr id="3" name="Content Placeholder 2">
            <a:extLst>
              <a:ext uri="{FF2B5EF4-FFF2-40B4-BE49-F238E27FC236}">
                <a16:creationId xmlns:a16="http://schemas.microsoft.com/office/drawing/2014/main" id="{56143599-E5E8-A8D2-C016-79DBD51EA6F7}"/>
              </a:ext>
            </a:extLst>
          </p:cNvPr>
          <p:cNvSpPr>
            <a:spLocks noGrp="1"/>
          </p:cNvSpPr>
          <p:nvPr>
            <p:ph idx="1"/>
          </p:nvPr>
        </p:nvSpPr>
        <p:spPr/>
        <p:txBody>
          <a:bodyPr/>
          <a:lstStyle/>
          <a:p>
            <a:r>
              <a:rPr lang="en-GB" dirty="0"/>
              <a:t>We will select a performance after Christmas</a:t>
            </a:r>
          </a:p>
          <a:p>
            <a:r>
              <a:rPr lang="en-GB" dirty="0"/>
              <a:t>The children will get the scripts and be allocated roles post-SATs</a:t>
            </a:r>
          </a:p>
          <a:p>
            <a:r>
              <a:rPr lang="en-GB" dirty="0"/>
              <a:t>I will do my very best to try to balance roles and give everyone a chance to shine</a:t>
            </a:r>
          </a:p>
          <a:p>
            <a:r>
              <a:rPr lang="en-GB" dirty="0"/>
              <a:t>Everyone will take part, but if musical theatre is not your thing (which I definitely understand) then smaller roles can be arranged</a:t>
            </a:r>
          </a:p>
          <a:p>
            <a:r>
              <a:rPr lang="en-GB" dirty="0"/>
              <a:t>Any help with choreography, etc. from anyone experienced (or just enthusiastic about!) musical theatre would be welcomed!</a:t>
            </a:r>
          </a:p>
        </p:txBody>
      </p:sp>
    </p:spTree>
    <p:extLst>
      <p:ext uri="{BB962C8B-B14F-4D97-AF65-F5344CB8AC3E}">
        <p14:creationId xmlns:p14="http://schemas.microsoft.com/office/powerpoint/2010/main" val="352301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46AB-C3CD-91DF-A2B3-41F6C0E1EC1E}"/>
              </a:ext>
            </a:extLst>
          </p:cNvPr>
          <p:cNvSpPr>
            <a:spLocks noGrp="1"/>
          </p:cNvSpPr>
          <p:nvPr>
            <p:ph type="title"/>
          </p:nvPr>
        </p:nvSpPr>
        <p:spPr/>
        <p:txBody>
          <a:bodyPr/>
          <a:lstStyle/>
          <a:p>
            <a:r>
              <a:rPr lang="en-GB" dirty="0"/>
              <a:t>End of year celebrations</a:t>
            </a:r>
          </a:p>
        </p:txBody>
      </p:sp>
      <p:sp>
        <p:nvSpPr>
          <p:cNvPr id="3" name="Content Placeholder 2">
            <a:extLst>
              <a:ext uri="{FF2B5EF4-FFF2-40B4-BE49-F238E27FC236}">
                <a16:creationId xmlns:a16="http://schemas.microsoft.com/office/drawing/2014/main" id="{6162C608-6761-0819-488D-0610DF936BB3}"/>
              </a:ext>
            </a:extLst>
          </p:cNvPr>
          <p:cNvSpPr>
            <a:spLocks noGrp="1"/>
          </p:cNvSpPr>
          <p:nvPr>
            <p:ph idx="1"/>
          </p:nvPr>
        </p:nvSpPr>
        <p:spPr>
          <a:xfrm>
            <a:off x="838200" y="1825625"/>
            <a:ext cx="5388864" cy="4351338"/>
          </a:xfrm>
        </p:spPr>
        <p:txBody>
          <a:bodyPr>
            <a:normAutofit lnSpcReduction="10000"/>
          </a:bodyPr>
          <a:lstStyle/>
          <a:p>
            <a:r>
              <a:rPr lang="en-GB" dirty="0"/>
              <a:t>We will have a party when SATs end</a:t>
            </a:r>
          </a:p>
          <a:p>
            <a:r>
              <a:rPr lang="en-GB" dirty="0"/>
              <a:t>There will be other events organised in the latter half of the year – last years’ is here</a:t>
            </a:r>
          </a:p>
          <a:p>
            <a:r>
              <a:rPr lang="en-GB" dirty="0"/>
              <a:t>Happy to do something similar, happy to do something else – but trips are very costly and hard to get at that time of year!</a:t>
            </a:r>
          </a:p>
          <a:p>
            <a:r>
              <a:rPr lang="en-GB" dirty="0"/>
              <a:t>A letter will be sent with final details around April.</a:t>
            </a:r>
          </a:p>
        </p:txBody>
      </p:sp>
      <p:pic>
        <p:nvPicPr>
          <p:cNvPr id="5" name="Picture 4">
            <a:extLst>
              <a:ext uri="{FF2B5EF4-FFF2-40B4-BE49-F238E27FC236}">
                <a16:creationId xmlns:a16="http://schemas.microsoft.com/office/drawing/2014/main" id="{9AA3DE3F-B48A-339E-B90D-7C397C05BB6C}"/>
              </a:ext>
            </a:extLst>
          </p:cNvPr>
          <p:cNvPicPr>
            <a:picLocks noChangeAspect="1"/>
          </p:cNvPicPr>
          <p:nvPr/>
        </p:nvPicPr>
        <p:blipFill>
          <a:blip r:embed="rId2"/>
          <a:stretch>
            <a:fillRect/>
          </a:stretch>
        </p:blipFill>
        <p:spPr>
          <a:xfrm>
            <a:off x="6419480" y="549929"/>
            <a:ext cx="5296639" cy="6087325"/>
          </a:xfrm>
          <a:prstGeom prst="rect">
            <a:avLst/>
          </a:prstGeom>
        </p:spPr>
      </p:pic>
    </p:spTree>
    <p:extLst>
      <p:ext uri="{BB962C8B-B14F-4D97-AF65-F5344CB8AC3E}">
        <p14:creationId xmlns:p14="http://schemas.microsoft.com/office/powerpoint/2010/main" val="3737973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804D6-745A-B164-3917-7CA4A9B85A14}"/>
              </a:ext>
            </a:extLst>
          </p:cNvPr>
          <p:cNvSpPr>
            <a:spLocks noGrp="1"/>
          </p:cNvSpPr>
          <p:nvPr>
            <p:ph type="title"/>
          </p:nvPr>
        </p:nvSpPr>
        <p:spPr/>
        <p:txBody>
          <a:bodyPr/>
          <a:lstStyle/>
          <a:p>
            <a:r>
              <a:rPr lang="en-GB" dirty="0"/>
              <a:t>Things I want to ask you</a:t>
            </a:r>
          </a:p>
        </p:txBody>
      </p:sp>
      <p:sp>
        <p:nvSpPr>
          <p:cNvPr id="3" name="Content Placeholder 2">
            <a:extLst>
              <a:ext uri="{FF2B5EF4-FFF2-40B4-BE49-F238E27FC236}">
                <a16:creationId xmlns:a16="http://schemas.microsoft.com/office/drawing/2014/main" id="{EA9A522A-6943-5B1D-C9C0-C649BD81417C}"/>
              </a:ext>
            </a:extLst>
          </p:cNvPr>
          <p:cNvSpPr>
            <a:spLocks noGrp="1"/>
          </p:cNvSpPr>
          <p:nvPr>
            <p:ph idx="1"/>
          </p:nvPr>
        </p:nvSpPr>
        <p:spPr/>
        <p:txBody>
          <a:bodyPr/>
          <a:lstStyle/>
          <a:p>
            <a:r>
              <a:rPr lang="en-GB" dirty="0"/>
              <a:t>Pictures for leavers’ service</a:t>
            </a:r>
          </a:p>
          <a:p>
            <a:r>
              <a:rPr lang="en-GB" dirty="0"/>
              <a:t>Contributions to end-of-year celebrations</a:t>
            </a:r>
          </a:p>
          <a:p>
            <a:r>
              <a:rPr lang="en-GB" dirty="0"/>
              <a:t>Mock Sats results</a:t>
            </a:r>
          </a:p>
        </p:txBody>
      </p:sp>
    </p:spTree>
    <p:extLst>
      <p:ext uri="{BB962C8B-B14F-4D97-AF65-F5344CB8AC3E}">
        <p14:creationId xmlns:p14="http://schemas.microsoft.com/office/powerpoint/2010/main" val="3352058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TotalTime>
  <Words>687</Words>
  <Application>Microsoft Office PowerPoint</Application>
  <PresentationFormat>Widescreen</PresentationFormat>
  <Paragraphs>60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Y6 Parents’ Meeting</vt:lpstr>
      <vt:lpstr>Timetable</vt:lpstr>
      <vt:lpstr>Buddies/nursery</vt:lpstr>
      <vt:lpstr>The overall year</vt:lpstr>
      <vt:lpstr>SATS</vt:lpstr>
      <vt:lpstr>Boosters</vt:lpstr>
      <vt:lpstr>Homework</vt:lpstr>
      <vt:lpstr>Residential – Robinwood</vt:lpstr>
      <vt:lpstr>Performance</vt:lpstr>
      <vt:lpstr>End of year celebrations</vt:lpstr>
      <vt:lpstr>Things I want to ask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Parents’ Meeting</dc:title>
  <dc:creator>Lewis, Andrew</dc:creator>
  <cp:lastModifiedBy>Kay Riley</cp:lastModifiedBy>
  <cp:revision>40</cp:revision>
  <dcterms:created xsi:type="dcterms:W3CDTF">2025-08-20T17:49:26Z</dcterms:created>
  <dcterms:modified xsi:type="dcterms:W3CDTF">2026-09-10T08:49:53Z</dcterms:modified>
</cp:coreProperties>
</file>